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7AF4B2-DB1A-4EE8-B931-A686BD8E8E5B}">
          <p14:sldIdLst>
            <p14:sldId id="256"/>
            <p14:sldId id="257"/>
            <p14:sldId id="258"/>
            <p14:sldId id="260"/>
            <p14:sldId id="261"/>
            <p14:sldId id="262"/>
            <p14:sldId id="263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46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269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685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1227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600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081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3600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7492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3644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7046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0592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1832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7273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7083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661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872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5769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FA2B21-3FCD-4721-B95C-427943F61125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7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ear, metalware&#10;&#10;Description automatically generated">
            <a:extLst>
              <a:ext uri="{FF2B5EF4-FFF2-40B4-BE49-F238E27FC236}">
                <a16:creationId xmlns:a16="http://schemas.microsoft.com/office/drawing/2014/main" id="{ECAB5512-D54A-43AF-9D60-08C2A870D3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b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grpSp>
        <p:nvGrpSpPr>
          <p:cNvPr id="19" name="Group 8">
            <a:extLst>
              <a:ext uri="{FF2B5EF4-FFF2-40B4-BE49-F238E27FC236}">
                <a16:creationId xmlns:a16="http://schemas.microsoft.com/office/drawing/2014/main" id="{503816F2-40D5-4C23-AF57-063E39236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BF222D0-66E9-48F8-B249-75AF858DF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5312FABD-B1AF-4E20-A8BF-0A6F0C42C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E6E2E6E5-F3C0-4B1A-8CEF-1F057A280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50A45DB-9259-4551-88A8-0D3D3E4FD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15A3848-AC67-4C67-A516-2823179F0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13BA5F40-CE6A-44DD-BBCE-EA36A12F3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F255DB-B66F-498C-B2CF-7335D7407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Lawyers in Balance: </a:t>
            </a:r>
            <a:br>
              <a:rPr lang="en-US"/>
            </a:br>
            <a:r>
              <a:rPr lang="en-US"/>
              <a:t>Mental Health and the Work-Life Balance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5316F-0684-4CAA-9694-2AFDCF2EF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Nick Tangeman, MSW LADC-S </a:t>
            </a:r>
          </a:p>
          <a:p>
            <a:pPr>
              <a:spcAft>
                <a:spcPts val="600"/>
              </a:spcAft>
            </a:pPr>
            <a:r>
              <a:rPr lang="en-US"/>
              <a:t>Center for the Application of Substance Abuse Technologies </a:t>
            </a:r>
          </a:p>
          <a:p>
            <a:pPr>
              <a:spcAft>
                <a:spcPts val="600"/>
              </a:spcAft>
            </a:pPr>
            <a:r>
              <a:rPr lang="en-US"/>
              <a:t>University of Nevada, Reno 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DBEA31C4-4E88-409F-9C87-5B6D5C956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219" y="5092556"/>
            <a:ext cx="3125562" cy="159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95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DE65B-F695-4EAA-815D-BBFC956D4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FFFF"/>
                </a:solidFill>
              </a:rPr>
              <a:t>Posttraumatic Stress Disorder (PTSD)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Criteria 3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9E4FE-05F3-4AF4-9FE8-E9B62BB28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106" y="685801"/>
            <a:ext cx="6385918" cy="5105400"/>
          </a:xfrm>
        </p:spPr>
        <p:txBody>
          <a:bodyPr>
            <a:normAutofit/>
          </a:bodyPr>
          <a:lstStyle/>
          <a:p>
            <a:r>
              <a:rPr lang="en-US" sz="3200" dirty="0"/>
              <a:t>Persistent Avoidance </a:t>
            </a:r>
          </a:p>
          <a:p>
            <a:pPr lvl="1"/>
            <a:r>
              <a:rPr lang="en-US" sz="2800" dirty="0"/>
              <a:t>Avoiding Distressing Memories </a:t>
            </a:r>
          </a:p>
          <a:p>
            <a:pPr lvl="1"/>
            <a:r>
              <a:rPr lang="en-US" sz="2800" dirty="0"/>
              <a:t>Avoiding External Reminders </a:t>
            </a:r>
          </a:p>
        </p:txBody>
      </p:sp>
    </p:spTree>
    <p:extLst>
      <p:ext uri="{BB962C8B-B14F-4D97-AF65-F5344CB8AC3E}">
        <p14:creationId xmlns:p14="http://schemas.microsoft.com/office/powerpoint/2010/main" val="262327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1F5E9-6C68-4C21-BB12-D31D1743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FFFF"/>
                </a:solidFill>
              </a:rPr>
              <a:t>Posttraumatic Stress Disorder (PTSD)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Criteria 4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5836D-46E3-4A01-87DC-25DF0831A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106" y="461963"/>
            <a:ext cx="6385918" cy="6087118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Negative Alterations in Cognition and Mood </a:t>
            </a:r>
          </a:p>
          <a:p>
            <a:pPr lvl="1"/>
            <a:r>
              <a:rPr lang="en-US" sz="2800" dirty="0"/>
              <a:t>Inability to remember important aspects of the traumatic event </a:t>
            </a:r>
          </a:p>
          <a:p>
            <a:pPr lvl="1"/>
            <a:r>
              <a:rPr lang="en-US" sz="2800" dirty="0"/>
              <a:t>Negative beliefs or expectations about oneself, others, or the world </a:t>
            </a:r>
          </a:p>
          <a:p>
            <a:pPr lvl="1"/>
            <a:r>
              <a:rPr lang="en-US" sz="2800" dirty="0"/>
              <a:t>Distorted thoughts about the event leading individual to blame themselves </a:t>
            </a:r>
          </a:p>
          <a:p>
            <a:pPr lvl="1"/>
            <a:r>
              <a:rPr lang="en-US" sz="2800" dirty="0"/>
              <a:t>Persistent negative emotional state</a:t>
            </a:r>
          </a:p>
          <a:p>
            <a:pPr lvl="1"/>
            <a:r>
              <a:rPr lang="en-US" sz="2800" dirty="0"/>
              <a:t>Diminished interest or participation in significant activities </a:t>
            </a:r>
          </a:p>
          <a:p>
            <a:pPr lvl="1"/>
            <a:r>
              <a:rPr lang="en-US" sz="2800" dirty="0"/>
              <a:t>Feeling detached or estranged from others</a:t>
            </a:r>
          </a:p>
          <a:p>
            <a:pPr lvl="1"/>
            <a:r>
              <a:rPr lang="en-US" sz="2800" dirty="0"/>
              <a:t>Inability to experience positive emotions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117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E7199F-2414-42F4-887D-069727484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FFFF"/>
                </a:solidFill>
              </a:rPr>
              <a:t>Posttraumatic Stress Disorder (PTSD)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Criteria 5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6980F-B99C-4332-AABB-A06A548EA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106" y="685801"/>
            <a:ext cx="6385918" cy="5105400"/>
          </a:xfrm>
        </p:spPr>
        <p:txBody>
          <a:bodyPr>
            <a:normAutofit/>
          </a:bodyPr>
          <a:lstStyle/>
          <a:p>
            <a:r>
              <a:rPr lang="en-US" sz="3200" dirty="0"/>
              <a:t>Alterations in Arousal and Reactivity </a:t>
            </a:r>
          </a:p>
          <a:p>
            <a:pPr lvl="1"/>
            <a:r>
              <a:rPr lang="en-US" sz="2800" dirty="0"/>
              <a:t>Irritability and anger </a:t>
            </a:r>
          </a:p>
          <a:p>
            <a:pPr lvl="1"/>
            <a:r>
              <a:rPr lang="en-US" sz="2800" dirty="0"/>
              <a:t>Reckless/ self-destructive </a:t>
            </a:r>
          </a:p>
          <a:p>
            <a:pPr lvl="1"/>
            <a:r>
              <a:rPr lang="en-US" sz="2800" dirty="0"/>
              <a:t>Hypervigilance </a:t>
            </a:r>
          </a:p>
          <a:p>
            <a:pPr lvl="1"/>
            <a:r>
              <a:rPr lang="en-US" sz="2800" dirty="0"/>
              <a:t>Exaggerated startle response </a:t>
            </a:r>
          </a:p>
          <a:p>
            <a:pPr lvl="1"/>
            <a:r>
              <a:rPr lang="en-US" sz="2800" dirty="0"/>
              <a:t>Problems concentrating </a:t>
            </a:r>
          </a:p>
          <a:p>
            <a:pPr lvl="1"/>
            <a:r>
              <a:rPr lang="en-US" sz="2800" dirty="0"/>
              <a:t>Sleep disturbances </a:t>
            </a:r>
          </a:p>
        </p:txBody>
      </p:sp>
    </p:spTree>
    <p:extLst>
      <p:ext uri="{BB962C8B-B14F-4D97-AF65-F5344CB8AC3E}">
        <p14:creationId xmlns:p14="http://schemas.microsoft.com/office/powerpoint/2010/main" val="101523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745E7-34DA-4CD4-AD20-593822A9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Increased Risk for Drug and/or Alcohol Abuse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B5616-007E-4901-87E3-0A31EF981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Both Trauma as well as general job stress can increase risk for developing a Substance Use Disorder </a:t>
            </a:r>
          </a:p>
          <a:p>
            <a:r>
              <a:rPr lang="en-US" sz="3200" dirty="0"/>
              <a:t>Substance use as a coping mechanism </a:t>
            </a:r>
          </a:p>
          <a:p>
            <a:r>
              <a:rPr lang="en-US" sz="3200" dirty="0"/>
              <a:t>Progressive Disorder </a:t>
            </a:r>
          </a:p>
        </p:txBody>
      </p:sp>
    </p:spTree>
    <p:extLst>
      <p:ext uri="{BB962C8B-B14F-4D97-AF65-F5344CB8AC3E}">
        <p14:creationId xmlns:p14="http://schemas.microsoft.com/office/powerpoint/2010/main" val="34232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6705-995D-4037-87AC-749490E0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081548"/>
            <a:ext cx="3333496" cy="2749047"/>
          </a:xfrm>
        </p:spPr>
        <p:txBody>
          <a:bodyPr>
            <a:noAutofit/>
          </a:bodyPr>
          <a:lstStyle/>
          <a:p>
            <a:r>
              <a:rPr lang="en-US" sz="4400" dirty="0"/>
              <a:t>Mental-Behavioral Impaired Control Cycle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FF96E32-70AE-4D24-B7E6-FA4026903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4473146"/>
            <a:ext cx="3333496" cy="1318054"/>
          </a:xfrm>
        </p:spPr>
        <p:txBody>
          <a:bodyPr anchor="t">
            <a:normAutofit/>
          </a:bodyPr>
          <a:lstStyle/>
          <a:p>
            <a:r>
              <a:rPr lang="en-US" sz="1600" dirty="0" err="1"/>
              <a:t>Wanberg</a:t>
            </a:r>
            <a:r>
              <a:rPr lang="en-US" sz="1600" dirty="0"/>
              <a:t>, K., </a:t>
            </a:r>
            <a:r>
              <a:rPr lang="en-US" sz="1600" dirty="0" err="1"/>
              <a:t>Milman</a:t>
            </a:r>
            <a:r>
              <a:rPr lang="en-US" sz="1600" dirty="0"/>
              <a:t>, H. “Criminal Conduct &amp; Substance Abuse Treatment” 2006</a:t>
            </a:r>
          </a:p>
        </p:txBody>
      </p:sp>
      <p:pic>
        <p:nvPicPr>
          <p:cNvPr id="9" name="Content Placeholder 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5C97FEB-0BAC-4BED-8DEB-2909FECF5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06" y="51396"/>
            <a:ext cx="4939854" cy="649981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023607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68195A-078E-4132-97E4-A9FA36C2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013" y="1072609"/>
            <a:ext cx="3041557" cy="4522647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en-US" sz="3200" dirty="0">
                <a:solidFill>
                  <a:schemeClr val="tx2"/>
                </a:solidFill>
              </a:rPr>
              <a:t>Substance Use Disorder Diagnostic Criteria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154E2-58B2-46DF-B51B-2D5089430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32" y="1072609"/>
            <a:ext cx="6383207" cy="4522647"/>
          </a:xfrm>
        </p:spPr>
        <p:txBody>
          <a:bodyPr anchor="ctr">
            <a:noAutofit/>
          </a:bodyPr>
          <a:lstStyle/>
          <a:p>
            <a:r>
              <a:rPr lang="en-US" sz="2800" dirty="0"/>
              <a:t>Criteria 1-4: Impulse Control </a:t>
            </a:r>
          </a:p>
          <a:p>
            <a:pPr lvl="1"/>
            <a:r>
              <a:rPr lang="en-US" sz="2800" dirty="0"/>
              <a:t>Taking the substance in larger amounts or over a longer period of time than was originally intended </a:t>
            </a:r>
          </a:p>
          <a:p>
            <a:pPr lvl="1"/>
            <a:r>
              <a:rPr lang="en-US" sz="2800" dirty="0"/>
              <a:t>Persistent desire to cut down or regulate substance use and may report multipole unsuccessful efforts to decrease or discontinue use </a:t>
            </a:r>
          </a:p>
          <a:p>
            <a:pPr lvl="1"/>
            <a:r>
              <a:rPr lang="en-US" sz="2800" dirty="0"/>
              <a:t>A great deal of time is spent in activities to obtain, use, or recover from use </a:t>
            </a:r>
          </a:p>
          <a:p>
            <a:pPr lvl="1"/>
            <a:r>
              <a:rPr lang="en-US" sz="2800" dirty="0"/>
              <a:t>Cravings </a:t>
            </a:r>
          </a:p>
        </p:txBody>
      </p:sp>
    </p:spTree>
    <p:extLst>
      <p:ext uri="{BB962C8B-B14F-4D97-AF65-F5344CB8AC3E}">
        <p14:creationId xmlns:p14="http://schemas.microsoft.com/office/powerpoint/2010/main" val="204630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C6C50F9-2918-470B-B71D-892E85D82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013" y="1072609"/>
            <a:ext cx="3041557" cy="4522647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en-US" sz="3200" dirty="0"/>
              <a:t>Substance Use Disorder Diagnostic Criteria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7C62F-BD85-4879-ABC8-FA013B12D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32" y="1072609"/>
            <a:ext cx="6383207" cy="4522647"/>
          </a:xfrm>
        </p:spPr>
        <p:txBody>
          <a:bodyPr anchor="ctr">
            <a:noAutofit/>
          </a:bodyPr>
          <a:lstStyle/>
          <a:p>
            <a:r>
              <a:rPr lang="en-US" sz="2800" dirty="0"/>
              <a:t>Criteria 5-7: Social Impairment </a:t>
            </a:r>
          </a:p>
          <a:p>
            <a:pPr lvl="1"/>
            <a:r>
              <a:rPr lang="en-US" sz="2800" dirty="0"/>
              <a:t>Recurrent substance use resulting in failure to meet obligations at work, school or home </a:t>
            </a:r>
          </a:p>
          <a:p>
            <a:pPr lvl="1"/>
            <a:r>
              <a:rPr lang="en-US" sz="2800" dirty="0"/>
              <a:t>Continued use despite persistent or recurrent social or interpersonal problems caused by or made worse by use </a:t>
            </a:r>
          </a:p>
          <a:p>
            <a:pPr lvl="1"/>
            <a:r>
              <a:rPr lang="en-US" sz="2800" dirty="0"/>
              <a:t>Important social, occupational or recreational activities given up or reduced because of use </a:t>
            </a:r>
          </a:p>
        </p:txBody>
      </p:sp>
    </p:spTree>
    <p:extLst>
      <p:ext uri="{BB962C8B-B14F-4D97-AF65-F5344CB8AC3E}">
        <p14:creationId xmlns:p14="http://schemas.microsoft.com/office/powerpoint/2010/main" val="374032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52137F-0065-47C3-940B-DF6C8D8A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013" y="1072609"/>
            <a:ext cx="3041557" cy="4522647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en-US" sz="3200" dirty="0"/>
              <a:t>Substance Use Disorder Diagnostic Criteria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B8A7B-A059-4DF5-91ED-1DEF2F87B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32" y="1072609"/>
            <a:ext cx="6383207" cy="4522647"/>
          </a:xfrm>
        </p:spPr>
        <p:txBody>
          <a:bodyPr anchor="ctr">
            <a:noAutofit/>
          </a:bodyPr>
          <a:lstStyle/>
          <a:p>
            <a:r>
              <a:rPr lang="en-US" sz="3200" dirty="0"/>
              <a:t>Criteria 8-9: Risky Use </a:t>
            </a:r>
          </a:p>
          <a:p>
            <a:pPr lvl="1"/>
            <a:r>
              <a:rPr lang="en-US" sz="3200" dirty="0"/>
              <a:t>Recurrent substance use in situations in which it is physically hazardous </a:t>
            </a:r>
          </a:p>
          <a:p>
            <a:pPr lvl="1"/>
            <a:r>
              <a:rPr lang="en-US" sz="3200" dirty="0"/>
              <a:t>Continued use despite knowledge of having a persistent or recurrent physical or psychological problems caused by or exacerbated by use </a:t>
            </a:r>
          </a:p>
        </p:txBody>
      </p:sp>
    </p:spTree>
    <p:extLst>
      <p:ext uri="{BB962C8B-B14F-4D97-AF65-F5344CB8AC3E}">
        <p14:creationId xmlns:p14="http://schemas.microsoft.com/office/powerpoint/2010/main" val="126762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B3D975B-2088-4125-8311-2DD9930B0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013" y="1072609"/>
            <a:ext cx="3041557" cy="4522647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en-US" sz="3200" dirty="0"/>
              <a:t>Substance Use Disorder Diagnostic Criteria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4FF03-221D-494A-812F-7A3172589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7570" y="1167676"/>
            <a:ext cx="6383207" cy="4522647"/>
          </a:xfrm>
        </p:spPr>
        <p:txBody>
          <a:bodyPr anchor="ctr">
            <a:noAutofit/>
          </a:bodyPr>
          <a:lstStyle/>
          <a:p>
            <a:r>
              <a:rPr lang="en-US" dirty="0"/>
              <a:t>Criteria 10-11: Pharmacological </a:t>
            </a:r>
          </a:p>
          <a:p>
            <a:pPr lvl="1"/>
            <a:r>
              <a:rPr lang="en-US" sz="2400" dirty="0"/>
              <a:t>Tolerance </a:t>
            </a:r>
          </a:p>
          <a:p>
            <a:pPr lvl="2"/>
            <a:r>
              <a:rPr lang="en-US" sz="2400" dirty="0"/>
              <a:t>Needing increased amounts to achieve intoxication or desired effect</a:t>
            </a:r>
          </a:p>
          <a:p>
            <a:pPr lvl="2"/>
            <a:r>
              <a:rPr lang="en-US" sz="2400" dirty="0"/>
              <a:t>Diminished effect with continued use of the same amount </a:t>
            </a:r>
          </a:p>
          <a:p>
            <a:pPr lvl="1"/>
            <a:r>
              <a:rPr lang="en-US" sz="2400" dirty="0"/>
              <a:t>Withdrawal</a:t>
            </a:r>
          </a:p>
          <a:p>
            <a:pPr lvl="2"/>
            <a:r>
              <a:rPr lang="en-US" sz="2400" dirty="0"/>
              <a:t>Experiencing symptoms (specific to the substance) after cessation of use</a:t>
            </a:r>
          </a:p>
          <a:p>
            <a:pPr lvl="2"/>
            <a:r>
              <a:rPr lang="en-US" sz="2400" dirty="0"/>
              <a:t>Using similar substances to avoid experiencing withdrawal symptoms </a:t>
            </a:r>
          </a:p>
        </p:txBody>
      </p:sp>
    </p:spTree>
    <p:extLst>
      <p:ext uri="{BB962C8B-B14F-4D97-AF65-F5344CB8AC3E}">
        <p14:creationId xmlns:p14="http://schemas.microsoft.com/office/powerpoint/2010/main" val="116613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ACD8BD-BE3C-41A7-B89C-6CE57E73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013" y="1072609"/>
            <a:ext cx="3041557" cy="4522647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en-US" sz="3200" dirty="0"/>
              <a:t>Substance Use Disorder Diagnostic Criteria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4CDF2-720B-43C7-9717-FF2109E20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32" y="1072609"/>
            <a:ext cx="6383207" cy="4522647"/>
          </a:xfrm>
        </p:spPr>
        <p:txBody>
          <a:bodyPr anchor="ctr">
            <a:normAutofit/>
          </a:bodyPr>
          <a:lstStyle/>
          <a:p>
            <a:r>
              <a:rPr lang="en-US" sz="3200" dirty="0"/>
              <a:t>Severity Rating </a:t>
            </a:r>
          </a:p>
          <a:p>
            <a:pPr lvl="1"/>
            <a:r>
              <a:rPr lang="en-US" sz="3200" dirty="0"/>
              <a:t>Mild: 2-3 symptoms </a:t>
            </a:r>
          </a:p>
          <a:p>
            <a:pPr lvl="1"/>
            <a:r>
              <a:rPr lang="en-US" sz="3200" dirty="0"/>
              <a:t>Moderate: 4-5 symptoms </a:t>
            </a:r>
          </a:p>
          <a:p>
            <a:pPr lvl="1"/>
            <a:r>
              <a:rPr lang="en-US" sz="3200" dirty="0"/>
              <a:t>Sever: 6 or more symptoms </a:t>
            </a:r>
          </a:p>
        </p:txBody>
      </p:sp>
    </p:spTree>
    <p:extLst>
      <p:ext uri="{BB962C8B-B14F-4D97-AF65-F5344CB8AC3E}">
        <p14:creationId xmlns:p14="http://schemas.microsoft.com/office/powerpoint/2010/main" val="48165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589EC-FD6F-4FEA-A1F3-E97C13F1A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093573"/>
          </a:xfrm>
        </p:spPr>
        <p:txBody>
          <a:bodyPr/>
          <a:lstStyle/>
          <a:p>
            <a:r>
              <a:rPr lang="en-US" dirty="0"/>
              <a:t>Can You Relate?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DFB8A-E4B3-4ADD-91E6-50D4C78A0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56951"/>
            <a:ext cx="10018713" cy="4234249"/>
          </a:xfrm>
        </p:spPr>
        <p:txBody>
          <a:bodyPr>
            <a:normAutofit/>
          </a:bodyPr>
          <a:lstStyle/>
          <a:p>
            <a:r>
              <a:rPr lang="en-US" sz="2800" dirty="0"/>
              <a:t>High Demand on Time </a:t>
            </a:r>
          </a:p>
          <a:p>
            <a:r>
              <a:rPr lang="en-US" sz="2800" dirty="0"/>
              <a:t>Fast Pace </a:t>
            </a:r>
          </a:p>
          <a:p>
            <a:r>
              <a:rPr lang="en-US" sz="2800" dirty="0"/>
              <a:t>High Demand on Performance </a:t>
            </a:r>
          </a:p>
          <a:p>
            <a:r>
              <a:rPr lang="en-US" sz="2800" dirty="0"/>
              <a:t>Heavy Caseloads</a:t>
            </a:r>
          </a:p>
          <a:p>
            <a:r>
              <a:rPr lang="en-US" sz="2800" dirty="0"/>
              <a:t>High Need for Perceived Competence </a:t>
            </a:r>
          </a:p>
          <a:p>
            <a:r>
              <a:rPr lang="en-US" sz="2800" dirty="0"/>
              <a:t>Feeling Like You’re Not Making a Difference </a:t>
            </a:r>
          </a:p>
        </p:txBody>
      </p:sp>
    </p:spTree>
    <p:extLst>
      <p:ext uri="{BB962C8B-B14F-4D97-AF65-F5344CB8AC3E}">
        <p14:creationId xmlns:p14="http://schemas.microsoft.com/office/powerpoint/2010/main" val="80794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80801-E55C-4E6C-B435-68498CD6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Help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8931A-36B5-4614-A42D-459B66E73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01795"/>
            <a:ext cx="10018713" cy="4547286"/>
          </a:xfrm>
        </p:spPr>
        <p:txBody>
          <a:bodyPr>
            <a:normAutofit/>
          </a:bodyPr>
          <a:lstStyle/>
          <a:p>
            <a:r>
              <a:rPr lang="en-US" sz="2800" dirty="0"/>
              <a:t>If you have health insurance, ask for a list of providers  </a:t>
            </a:r>
          </a:p>
          <a:p>
            <a:r>
              <a:rPr lang="en-US" sz="2800" dirty="0"/>
              <a:t>Call and schedule an assessment </a:t>
            </a:r>
          </a:p>
          <a:p>
            <a:r>
              <a:rPr lang="en-US" sz="2800" dirty="0"/>
              <a:t>Mild forms of Substance Use Disorder can be treated in individual sessions </a:t>
            </a:r>
          </a:p>
          <a:p>
            <a:r>
              <a:rPr lang="en-US" sz="2800" dirty="0"/>
              <a:t>Explore options with your EAP </a:t>
            </a:r>
          </a:p>
          <a:p>
            <a:pPr lvl="1"/>
            <a:r>
              <a:rPr lang="en-US" sz="2800" dirty="0"/>
              <a:t>Don’t want to go through your employer or insurance; pay out of pocket. Worth the money. </a:t>
            </a:r>
          </a:p>
          <a:p>
            <a:r>
              <a:rPr lang="en-US" sz="2800" dirty="0"/>
              <a:t>Be open to the idea of therapy, it works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2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E310D-783F-491A-88DA-FEC705CD5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Concerned For a Friend / Co-Worker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C52DB-96E0-4F07-A470-82C3E7990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Talk about it honestly </a:t>
            </a:r>
          </a:p>
          <a:p>
            <a:r>
              <a:rPr lang="en-US" sz="3200" dirty="0"/>
              <a:t>Be supportive, but factual </a:t>
            </a:r>
          </a:p>
          <a:p>
            <a:r>
              <a:rPr lang="en-US" sz="3200" dirty="0"/>
              <a:t>Demonstrate genuine concern </a:t>
            </a:r>
          </a:p>
        </p:txBody>
      </p:sp>
    </p:spTree>
    <p:extLst>
      <p:ext uri="{BB962C8B-B14F-4D97-AF65-F5344CB8AC3E}">
        <p14:creationId xmlns:p14="http://schemas.microsoft.com/office/powerpoint/2010/main" val="121026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76F6E-F1AE-47D9-AFC0-33494BCDA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Vicarious Trauma, Stress, “Burnout”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3D5BA-6011-42BE-AAC2-80193F0DD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505201"/>
          </a:xfrm>
        </p:spPr>
        <p:txBody>
          <a:bodyPr/>
          <a:lstStyle/>
          <a:p>
            <a:r>
              <a:rPr lang="en-US" sz="2800" dirty="0"/>
              <a:t>Team debriefing </a:t>
            </a:r>
          </a:p>
          <a:p>
            <a:r>
              <a:rPr lang="en-US" sz="2800" dirty="0"/>
              <a:t>Empathize with their struggle, but not by imagining yourself in that situation </a:t>
            </a:r>
          </a:p>
          <a:p>
            <a:r>
              <a:rPr lang="en-US" sz="2800" dirty="0"/>
              <a:t>Seek out attachment and personal connection with others </a:t>
            </a:r>
          </a:p>
          <a:p>
            <a:r>
              <a:rPr lang="en-US" sz="2800" dirty="0"/>
              <a:t>Remember: you ARE making a difference </a:t>
            </a:r>
          </a:p>
          <a:p>
            <a:r>
              <a:rPr lang="en-US" sz="2800" dirty="0"/>
              <a:t>Delegating is not a sin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98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ground, outdoor, sport&#10;&#10;Description automatically generated">
            <a:extLst>
              <a:ext uri="{FF2B5EF4-FFF2-40B4-BE49-F238E27FC236}">
                <a16:creationId xmlns:a16="http://schemas.microsoft.com/office/drawing/2014/main" id="{77D4FAF4-06F6-4A5A-B321-D606549E0C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1" r="18942"/>
          <a:stretch/>
        </p:blipFill>
        <p:spPr>
          <a:xfrm>
            <a:off x="6892924" y="10"/>
            <a:ext cx="5299077" cy="6857990"/>
          </a:xfrm>
          <a:custGeom>
            <a:avLst/>
            <a:gdLst>
              <a:gd name="connsiteX0" fmla="*/ 836871 w 5299077"/>
              <a:gd name="connsiteY0" fmla="*/ 0 h 6858000"/>
              <a:gd name="connsiteX1" fmla="*/ 5299077 w 5299077"/>
              <a:gd name="connsiteY1" fmla="*/ 0 h 6858000"/>
              <a:gd name="connsiteX2" fmla="*/ 5299077 w 5299077"/>
              <a:gd name="connsiteY2" fmla="*/ 6858000 h 6858000"/>
              <a:gd name="connsiteX3" fmla="*/ 1911312 w 5299077"/>
              <a:gd name="connsiteY3" fmla="*/ 6858000 h 6858000"/>
              <a:gd name="connsiteX4" fmla="*/ 0 w 5299077"/>
              <a:gd name="connsiteY4" fmla="*/ 5333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FB248A-B675-426D-AC65-383264026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40004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Exercise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0A481-11D9-406B-A9C8-44320C7A2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085849"/>
            <a:ext cx="5260680" cy="52768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NOT A PROTECTIVE FACTOR FOR TRAUMA, but   … As a preventative measure for stress and burnout, this is one of the best things you can do.</a:t>
            </a:r>
          </a:p>
          <a:p>
            <a:pPr>
              <a:lnSpc>
                <a:spcPct val="90000"/>
              </a:lnSpc>
            </a:pPr>
            <a:r>
              <a:rPr lang="en-US" dirty="0"/>
              <a:t>Creates a buffer to stress </a:t>
            </a:r>
          </a:p>
          <a:p>
            <a:pPr>
              <a:lnSpc>
                <a:spcPct val="90000"/>
              </a:lnSpc>
            </a:pPr>
            <a:r>
              <a:rPr lang="en-US" dirty="0"/>
              <a:t>Improves learning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Increases BDNF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Enhances Neuroplasticity </a:t>
            </a:r>
          </a:p>
          <a:p>
            <a:pPr>
              <a:lnSpc>
                <a:spcPct val="90000"/>
              </a:lnSpc>
            </a:pPr>
            <a:r>
              <a:rPr lang="en-US" dirty="0"/>
              <a:t>Improves Mood </a:t>
            </a:r>
          </a:p>
          <a:p>
            <a:pPr>
              <a:lnSpc>
                <a:spcPct val="90000"/>
              </a:lnSpc>
            </a:pPr>
            <a:r>
              <a:rPr lang="en-US" dirty="0"/>
              <a:t>Increases focus </a:t>
            </a:r>
          </a:p>
          <a:p>
            <a:pPr>
              <a:lnSpc>
                <a:spcPct val="90000"/>
              </a:lnSpc>
            </a:pPr>
            <a:r>
              <a:rPr lang="en-US" dirty="0"/>
              <a:t>…don’t forget to eat healthy </a:t>
            </a:r>
          </a:p>
        </p:txBody>
      </p:sp>
    </p:spTree>
    <p:extLst>
      <p:ext uri="{BB962C8B-B14F-4D97-AF65-F5344CB8AC3E}">
        <p14:creationId xmlns:p14="http://schemas.microsoft.com/office/powerpoint/2010/main" val="346391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C1D790-E5DD-4FA7-BBAF-E15A7B56F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Some Key Take-Aways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A2A13CF-4A7F-45A9-9FC4-D0D125D4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106" y="685801"/>
            <a:ext cx="6385918" cy="5105400"/>
          </a:xfrm>
        </p:spPr>
        <p:txBody>
          <a:bodyPr>
            <a:noAutofit/>
          </a:bodyPr>
          <a:lstStyle/>
          <a:p>
            <a:r>
              <a:rPr lang="en-US" sz="3200" dirty="0"/>
              <a:t>Be aware of the difference between “burnout,” Depression, and Vicarious Trauma </a:t>
            </a:r>
          </a:p>
          <a:p>
            <a:r>
              <a:rPr lang="en-US" sz="3200" dirty="0"/>
              <a:t>Anyone can experience Vicarious Trauma, and it is always significant</a:t>
            </a:r>
          </a:p>
          <a:p>
            <a:r>
              <a:rPr lang="en-US" sz="3200" dirty="0"/>
              <a:t>Evaluate your coping mechanisms </a:t>
            </a:r>
          </a:p>
          <a:p>
            <a:r>
              <a:rPr lang="en-US" sz="3200" dirty="0"/>
              <a:t>Ask for help </a:t>
            </a:r>
          </a:p>
          <a:p>
            <a:r>
              <a:rPr lang="en-US" sz="3200" dirty="0"/>
              <a:t>Use the tips offered for dealing with Vicarious Trauma, Stress, and Burnout </a:t>
            </a:r>
          </a:p>
        </p:txBody>
      </p:sp>
    </p:spTree>
    <p:extLst>
      <p:ext uri="{BB962C8B-B14F-4D97-AF65-F5344CB8AC3E}">
        <p14:creationId xmlns:p14="http://schemas.microsoft.com/office/powerpoint/2010/main" val="3621556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72194-634E-42BC-A3DA-43FFC90B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“Burnout”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8BF78-3D87-4E6F-88BC-3FF9B6225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878227"/>
            <a:ext cx="10018713" cy="3912973"/>
          </a:xfrm>
        </p:spPr>
        <p:txBody>
          <a:bodyPr>
            <a:normAutofit/>
          </a:bodyPr>
          <a:lstStyle/>
          <a:p>
            <a:r>
              <a:rPr lang="en-US" sz="3200" dirty="0"/>
              <a:t>Exhaustion </a:t>
            </a:r>
          </a:p>
          <a:p>
            <a:r>
              <a:rPr lang="en-US" sz="3200" dirty="0"/>
              <a:t>Depersonalization or Cynicism </a:t>
            </a:r>
          </a:p>
          <a:p>
            <a:r>
              <a:rPr lang="en-US" sz="3200" dirty="0"/>
              <a:t>Lack of Accomplishment or Efficacy </a:t>
            </a:r>
          </a:p>
        </p:txBody>
      </p:sp>
    </p:spTree>
    <p:extLst>
      <p:ext uri="{BB962C8B-B14F-4D97-AF65-F5344CB8AC3E}">
        <p14:creationId xmlns:p14="http://schemas.microsoft.com/office/powerpoint/2010/main" val="241214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589EC-FD6F-4FEA-A1F3-E97C13F1A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093573"/>
          </a:xfrm>
        </p:spPr>
        <p:txBody>
          <a:bodyPr/>
          <a:lstStyle/>
          <a:p>
            <a:r>
              <a:rPr lang="en-US" dirty="0"/>
              <a:t>Can You Relate?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DFB8A-E4B3-4ADD-91E6-50D4C78A0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56951"/>
            <a:ext cx="10018713" cy="4234249"/>
          </a:xfrm>
        </p:spPr>
        <p:txBody>
          <a:bodyPr>
            <a:normAutofit/>
          </a:bodyPr>
          <a:lstStyle/>
          <a:p>
            <a:r>
              <a:rPr lang="en-US" sz="2800" dirty="0"/>
              <a:t>High Demand on Time </a:t>
            </a:r>
          </a:p>
          <a:p>
            <a:r>
              <a:rPr lang="en-US" sz="2800" dirty="0"/>
              <a:t>Fast Pace </a:t>
            </a:r>
          </a:p>
          <a:p>
            <a:r>
              <a:rPr lang="en-US" sz="2800" dirty="0"/>
              <a:t>High Demand on Performance </a:t>
            </a:r>
          </a:p>
          <a:p>
            <a:r>
              <a:rPr lang="en-US" sz="2800" dirty="0"/>
              <a:t>Heavy Caseloads</a:t>
            </a:r>
          </a:p>
          <a:p>
            <a:r>
              <a:rPr lang="en-US" sz="2800" dirty="0"/>
              <a:t>High Need for Perceived Competence </a:t>
            </a:r>
          </a:p>
          <a:p>
            <a:r>
              <a:rPr lang="en-US" sz="2800" dirty="0"/>
              <a:t>Feeling Like You’re Not Making a Difference </a:t>
            </a:r>
          </a:p>
          <a:p>
            <a:r>
              <a:rPr lang="en-US" sz="2800" b="1" u="sng" dirty="0"/>
              <a:t>Trauma and Vicarious Trauma</a:t>
            </a:r>
          </a:p>
        </p:txBody>
      </p:sp>
    </p:spTree>
    <p:extLst>
      <p:ext uri="{BB962C8B-B14F-4D97-AF65-F5344CB8AC3E}">
        <p14:creationId xmlns:p14="http://schemas.microsoft.com/office/powerpoint/2010/main" val="398149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26CA-A85B-45CC-99FD-F484BAE6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Vicarious Trauma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4F813-923C-4E64-BC78-E43513392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Think of as “Secondary PTSD” </a:t>
            </a:r>
          </a:p>
          <a:p>
            <a:r>
              <a:rPr lang="en-US" sz="3200" dirty="0"/>
              <a:t>It is possible to experience Posttraumatic Stress Symptoms even though the event didn’t happen to you directly. </a:t>
            </a:r>
          </a:p>
        </p:txBody>
      </p:sp>
    </p:spTree>
    <p:extLst>
      <p:ext uri="{BB962C8B-B14F-4D97-AF65-F5344CB8AC3E}">
        <p14:creationId xmlns:p14="http://schemas.microsoft.com/office/powerpoint/2010/main" val="348566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0411F-8B88-4B20-A382-334EC3CE4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291281"/>
          </a:xfrm>
        </p:spPr>
        <p:txBody>
          <a:bodyPr/>
          <a:lstStyle/>
          <a:p>
            <a:r>
              <a:rPr lang="en-US" dirty="0"/>
              <a:t>If  Vicarious Trauma is left untreated…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D7F3C-8667-4A44-AE09-C0D9A8015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77081"/>
            <a:ext cx="10018713" cy="3814119"/>
          </a:xfrm>
        </p:spPr>
        <p:txBody>
          <a:bodyPr/>
          <a:lstStyle/>
          <a:p>
            <a:r>
              <a:rPr lang="en-US" sz="2800" dirty="0"/>
              <a:t>Can contribute to higher incidents of chronic pain</a:t>
            </a:r>
          </a:p>
          <a:p>
            <a:r>
              <a:rPr lang="en-US" sz="2800" dirty="0"/>
              <a:t>Depression </a:t>
            </a:r>
          </a:p>
          <a:p>
            <a:r>
              <a:rPr lang="en-US" sz="2800" dirty="0"/>
              <a:t>Drug and alcohol abuse </a:t>
            </a:r>
          </a:p>
          <a:p>
            <a:r>
              <a:rPr lang="en-US" sz="2800" dirty="0"/>
              <a:t>Sleep disturbances </a:t>
            </a:r>
          </a:p>
          <a:p>
            <a:r>
              <a:rPr lang="en-US" sz="2800" dirty="0"/>
              <a:t>Decreased ability to work </a:t>
            </a:r>
          </a:p>
          <a:p>
            <a:r>
              <a:rPr lang="en-US" sz="2800" dirty="0"/>
              <a:t>Difficulties interacting with others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7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C8EB9-AB7A-46F7-B570-7425252E1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compare…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96773-FDFE-4F52-930B-77A5A3C1F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8245" y="2150268"/>
            <a:ext cx="4607188" cy="576262"/>
          </a:xfrm>
        </p:spPr>
        <p:txBody>
          <a:bodyPr/>
          <a:lstStyle/>
          <a:p>
            <a:r>
              <a:rPr lang="en-US" dirty="0"/>
              <a:t>“Burnout”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298629-10C4-49A9-B0A7-54CE4D197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4311" y="2726530"/>
            <a:ext cx="4895056" cy="306466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Exhaustion </a:t>
            </a:r>
          </a:p>
          <a:p>
            <a:r>
              <a:rPr lang="en-US" sz="3200" dirty="0"/>
              <a:t>Depersonalization or Cynicism </a:t>
            </a:r>
          </a:p>
          <a:p>
            <a:r>
              <a:rPr lang="en-US" sz="3200" dirty="0"/>
              <a:t>Lack of Accomplishment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6F8504-7705-45B7-BDBA-F26BEEEE31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0486" y="2150268"/>
            <a:ext cx="4622537" cy="576262"/>
          </a:xfrm>
        </p:spPr>
        <p:txBody>
          <a:bodyPr/>
          <a:lstStyle/>
          <a:p>
            <a:r>
              <a:rPr lang="en-US" dirty="0"/>
              <a:t>Vicarious Trauma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C986D7-3AFA-4416-9E9D-327D849B3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07967" y="2726530"/>
            <a:ext cx="4895056" cy="306466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Higher incidents of Chronic Pain </a:t>
            </a:r>
          </a:p>
          <a:p>
            <a:r>
              <a:rPr lang="en-US" sz="2400" dirty="0"/>
              <a:t>Depression </a:t>
            </a:r>
          </a:p>
          <a:p>
            <a:r>
              <a:rPr lang="en-US" sz="2400" dirty="0"/>
              <a:t>Drug and alcohol abuse </a:t>
            </a:r>
          </a:p>
          <a:p>
            <a:r>
              <a:rPr lang="en-US" sz="2400" dirty="0"/>
              <a:t>Sleep Problems </a:t>
            </a:r>
          </a:p>
          <a:p>
            <a:r>
              <a:rPr lang="en-US" sz="2400" dirty="0"/>
              <a:t>Decreased Ability to Work </a:t>
            </a:r>
          </a:p>
          <a:p>
            <a:r>
              <a:rPr lang="en-US" sz="2400" dirty="0"/>
              <a:t>Difficulties Interacting with Others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39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CFE48D-46BE-407C-8360-D97177C2B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FFFF"/>
                </a:solidFill>
              </a:rPr>
              <a:t>Posttraumatic Stress Disorder (PTSD)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Criteria 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6AFFC-FBEF-403B-9772-BF6AB0B17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106" y="685801"/>
            <a:ext cx="6385918" cy="5105400"/>
          </a:xfrm>
        </p:spPr>
        <p:txBody>
          <a:bodyPr>
            <a:normAutofit/>
          </a:bodyPr>
          <a:lstStyle/>
          <a:p>
            <a:r>
              <a:rPr lang="en-US" sz="2800" dirty="0"/>
              <a:t>Exposure to Actual or Threatened Death, Injury or Violence </a:t>
            </a:r>
          </a:p>
          <a:p>
            <a:pPr lvl="1"/>
            <a:r>
              <a:rPr lang="en-US" sz="2800" dirty="0"/>
              <a:t>Directly </a:t>
            </a:r>
          </a:p>
          <a:p>
            <a:pPr lvl="1"/>
            <a:r>
              <a:rPr lang="en-US" sz="2800" dirty="0"/>
              <a:t>Witnessing</a:t>
            </a:r>
          </a:p>
          <a:p>
            <a:pPr lvl="1"/>
            <a:r>
              <a:rPr lang="en-US" sz="2800" dirty="0"/>
              <a:t>Learning of Traumatic Event involving a family member or close friend </a:t>
            </a:r>
          </a:p>
          <a:p>
            <a:pPr lvl="1"/>
            <a:r>
              <a:rPr lang="en-US" sz="2800" dirty="0"/>
              <a:t>Experiencing Repeated or Exposure to Aversive Details of the Traumatic Event(s)</a:t>
            </a:r>
          </a:p>
        </p:txBody>
      </p:sp>
    </p:spTree>
    <p:extLst>
      <p:ext uri="{BB962C8B-B14F-4D97-AF65-F5344CB8AC3E}">
        <p14:creationId xmlns:p14="http://schemas.microsoft.com/office/powerpoint/2010/main" val="301383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2F7B80-8BB9-4D78-ACED-CE63FED31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FFFF"/>
                </a:solidFill>
              </a:rPr>
              <a:t>Posttraumatic Stress Disorder (PTSD)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Criteria 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70913-F6AB-47C6-B006-9E82D6A38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106" y="685801"/>
            <a:ext cx="6385918" cy="5105400"/>
          </a:xfrm>
        </p:spPr>
        <p:txBody>
          <a:bodyPr>
            <a:normAutofit/>
          </a:bodyPr>
          <a:lstStyle/>
          <a:p>
            <a:r>
              <a:rPr lang="en-US" sz="3200" dirty="0"/>
              <a:t>Intrusive Symptoms </a:t>
            </a:r>
          </a:p>
          <a:p>
            <a:pPr lvl="1"/>
            <a:r>
              <a:rPr lang="en-US" sz="2800" dirty="0"/>
              <a:t>Recurrent, Involuntary, and Intrusive Distressing Memories </a:t>
            </a:r>
          </a:p>
          <a:p>
            <a:pPr lvl="1"/>
            <a:r>
              <a:rPr lang="en-US" sz="2800" dirty="0"/>
              <a:t>Nightmares </a:t>
            </a:r>
          </a:p>
          <a:p>
            <a:pPr lvl="1"/>
            <a:r>
              <a:rPr lang="en-US" sz="2800" dirty="0"/>
              <a:t>Dissociative Reactions </a:t>
            </a:r>
          </a:p>
          <a:p>
            <a:pPr lvl="1"/>
            <a:r>
              <a:rPr lang="en-US" sz="2800" dirty="0"/>
              <a:t>Psychological Distress at the Exposure to Internal or External Cues</a:t>
            </a:r>
          </a:p>
          <a:p>
            <a:pPr lvl="1"/>
            <a:r>
              <a:rPr lang="en-US" sz="2800" dirty="0"/>
              <a:t>Physiological Reactions to Cues </a:t>
            </a:r>
          </a:p>
        </p:txBody>
      </p:sp>
    </p:spTree>
    <p:extLst>
      <p:ext uri="{BB962C8B-B14F-4D97-AF65-F5344CB8AC3E}">
        <p14:creationId xmlns:p14="http://schemas.microsoft.com/office/powerpoint/2010/main" val="226748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884</Words>
  <Application>Microsoft Office PowerPoint</Application>
  <PresentationFormat>Widescreen</PresentationFormat>
  <Paragraphs>145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Corbel</vt:lpstr>
      <vt:lpstr>Parallax</vt:lpstr>
      <vt:lpstr>Lawyers in Balance:  Mental Health and the Work-Life Balance</vt:lpstr>
      <vt:lpstr>Can You Relate? </vt:lpstr>
      <vt:lpstr>“Burnout” </vt:lpstr>
      <vt:lpstr>Can You Relate? </vt:lpstr>
      <vt:lpstr>Vicarious Trauma </vt:lpstr>
      <vt:lpstr>If  Vicarious Trauma is left untreated… </vt:lpstr>
      <vt:lpstr>Let’s compare… </vt:lpstr>
      <vt:lpstr>Posttraumatic Stress Disorder (PTSD) Criteria 1</vt:lpstr>
      <vt:lpstr>Posttraumatic Stress Disorder (PTSD) Criteria 2</vt:lpstr>
      <vt:lpstr>Posttraumatic Stress Disorder (PTSD) Criteria 3</vt:lpstr>
      <vt:lpstr>Posttraumatic Stress Disorder (PTSD) Criteria 4</vt:lpstr>
      <vt:lpstr>Posttraumatic Stress Disorder (PTSD) Criteria 5</vt:lpstr>
      <vt:lpstr>Increased Risk for Drug and/or Alcohol Abuse </vt:lpstr>
      <vt:lpstr>Mental-Behavioral Impaired Control Cycle </vt:lpstr>
      <vt:lpstr>Substance Use Disorder Diagnostic Criteria </vt:lpstr>
      <vt:lpstr>Substance Use Disorder Diagnostic Criteria </vt:lpstr>
      <vt:lpstr>Substance Use Disorder Diagnostic Criteria </vt:lpstr>
      <vt:lpstr>Substance Use Disorder Diagnostic Criteria </vt:lpstr>
      <vt:lpstr>Substance Use Disorder Diagnostic Criteria </vt:lpstr>
      <vt:lpstr>How To Get Help </vt:lpstr>
      <vt:lpstr>Concerned For a Friend / Co-Worker </vt:lpstr>
      <vt:lpstr>Tips for Vicarious Trauma, Stress, “Burnout”</vt:lpstr>
      <vt:lpstr>Exercise </vt:lpstr>
      <vt:lpstr>Some Key Take-Aways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Lawyers in Balance:  Mental Health and the Work-Life Balance</dc:title>
  <dc:creator>Nick Tangeman</dc:creator>
  <cp:lastModifiedBy>Nick Tangeman</cp:lastModifiedBy>
  <cp:revision>4</cp:revision>
  <dcterms:created xsi:type="dcterms:W3CDTF">2019-09-06T04:54:16Z</dcterms:created>
  <dcterms:modified xsi:type="dcterms:W3CDTF">2019-09-10T21:08:46Z</dcterms:modified>
</cp:coreProperties>
</file>